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76" r:id="rId3"/>
    <p:sldId id="297" r:id="rId4"/>
    <p:sldId id="292" r:id="rId5"/>
    <p:sldId id="277" r:id="rId6"/>
    <p:sldId id="293" r:id="rId7"/>
    <p:sldId id="298" r:id="rId8"/>
    <p:sldId id="278" r:id="rId9"/>
    <p:sldId id="295" r:id="rId10"/>
    <p:sldId id="296" r:id="rId11"/>
    <p:sldId id="301" r:id="rId12"/>
    <p:sldId id="299" r:id="rId13"/>
    <p:sldId id="291" r:id="rId14"/>
    <p:sldId id="300" r:id="rId15"/>
    <p:sldId id="283" r:id="rId16"/>
    <p:sldId id="287" r:id="rId17"/>
    <p:sldId id="274"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26"/>
  </p:normalViewPr>
  <p:slideViewPr>
    <p:cSldViewPr snapToGrid="0">
      <p:cViewPr varScale="1">
        <p:scale>
          <a:sx n="85" d="100"/>
          <a:sy n="85" d="100"/>
        </p:scale>
        <p:origin x="138" y="84"/>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73D947E0-108F-4D20-A71E-3CF329F97212}">
      <dgm:prSet phldr="0" custT="1"/>
      <dgm:spPr>
        <a:ln>
          <a:noFill/>
        </a:ln>
      </dgm:spPr>
      <dgm:t>
        <a:bodyPr/>
        <a:lstStyle/>
        <a:p>
          <a:pPr marL="0" rtl="0"/>
          <a:r>
            <a:rPr lang="en-IN" sz="2000" b="1" i="1" dirty="0"/>
            <a:t>Video Encoding </a:t>
          </a:r>
          <a:endParaRPr lang="en-US" sz="2000" b="0" i="0" dirty="0">
            <a:latin typeface="Avenir Next LT Pro" panose="020B0504020202020204" pitchFamily="34" charset="77"/>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IN" dirty="0"/>
            <a:t>One of the primary challenges is efficiently delivering video content to users. Video files tend to be large, which can lead to slow streaming or buffering issues. </a:t>
          </a:r>
          <a:endParaRPr lang="en-US" b="1" i="0" dirty="0">
            <a:latin typeface="Avenir Next LT Pro" panose="020B0504020202020204" pitchFamily="34" charset="77"/>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52980"/>
          </a:schemeClr>
        </a:solidFill>
        <a:ln>
          <a:noFill/>
        </a:ln>
      </dgm:spPr>
      <dgm:t>
        <a:bodyPr/>
        <a:lstStyle/>
        <a:p>
          <a:pPr marL="0"/>
          <a:r>
            <a:rPr lang="en-IN" sz="2000" b="1" i="1" dirty="0"/>
            <a:t>Optimization</a:t>
          </a:r>
          <a:endParaRPr lang="en-US" sz="2000" b="0" i="0" dirty="0">
            <a:latin typeface="Avenir Next LT Pro" panose="020B0504020202020204" pitchFamily="34" charset="77"/>
          </a:endParaRP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IN" dirty="0"/>
            <a:t>Video streaming websites require optimization to ensure fast loading times and a smooth user experience. </a:t>
          </a:r>
          <a:endParaRPr lang="en-US" b="1" i="0" dirty="0">
            <a:latin typeface="Avenir Next LT Pro" panose="020B0504020202020204" pitchFamily="34" charset="77"/>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ln>
          <a:noFill/>
        </a:ln>
      </dgm:spPr>
      <dgm:t>
        <a:bodyPr/>
        <a:lstStyle/>
        <a:p>
          <a:pPr marL="0"/>
          <a:r>
            <a:rPr lang="en-IN" sz="2000" b="1" i="1" dirty="0"/>
            <a:t>Authentication </a:t>
          </a:r>
          <a:endParaRPr lang="en-US" sz="2000" b="0" i="0" dirty="0">
            <a:latin typeface="Avenir Next LT Pro" panose="020B0504020202020204" pitchFamily="34" charset="77"/>
          </a:endParaRP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IN" dirty="0"/>
            <a:t>Building a secure authentication and authorization system is critical for a video streaming website. Users should be able to create accounts, manage their permissions. </a:t>
          </a:r>
          <a:endParaRPr lang="en-US" b="1" i="0" dirty="0">
            <a:latin typeface="Avenir Next LT Pro" panose="020B0504020202020204" pitchFamily="34" charset="77"/>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IN" dirty="0"/>
            <a:t>As your user base grows, scalability becomes crucial. Handling a large number of concurrent video streams and serving them efficiently requires careful architecture and optimization.</a:t>
          </a:r>
          <a:endParaRPr lang="en-US" b="1" i="0" dirty="0">
            <a:latin typeface="Avenir Next LT Pro" panose="020B0504020202020204" pitchFamily="34" charset="77"/>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4F85505A-81B6-4FDA-A144-900B71DAD946}">
      <dgm:prSet phldr="0" custT="1"/>
      <dgm:spPr>
        <a:solidFill>
          <a:schemeClr val="accent1">
            <a:lumMod val="75000"/>
            <a:alpha val="53000"/>
          </a:schemeClr>
        </a:solidFill>
        <a:ln>
          <a:noFill/>
        </a:ln>
      </dgm:spPr>
      <dgm:t>
        <a:bodyPr/>
        <a:lstStyle/>
        <a:p>
          <a:pPr marL="0"/>
          <a:r>
            <a:rPr lang="en-IN" sz="2000" b="1" i="1" dirty="0"/>
            <a:t>Scalability</a:t>
          </a:r>
          <a:endParaRPr lang="en-US" sz="2000" b="0" i="0" dirty="0">
            <a:latin typeface="Avenir Next LT Pro" panose="020B0504020202020204" pitchFamily="34" charset="77"/>
          </a:endParaRP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4">
        <dgm:presLayoutVars>
          <dgm:chMax val="0"/>
          <dgm:chPref val="0"/>
        </dgm:presLayoutVars>
      </dgm:prSet>
      <dgm:spPr/>
    </dgm:pt>
    <dgm:pt modelId="{22359DD7-1BFB-4900-BAE6-6084F2F57988}" type="pres">
      <dgm:prSet presAssocID="{73D947E0-108F-4D20-A71E-3CF329F97212}" presName="desTx" presStyleLbl="alignAccFollowNode1" presStyleIdx="0" presStyleCnt="4"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4">
        <dgm:presLayoutVars>
          <dgm:chMax val="0"/>
          <dgm:chPref val="0"/>
        </dgm:presLayoutVars>
      </dgm:prSet>
      <dgm:spPr/>
    </dgm:pt>
    <dgm:pt modelId="{4FEB85EB-D046-4CDB-8A62-BBCE260C4490}" type="pres">
      <dgm:prSet presAssocID="{B1AFA1AF-0FF8-45B3-A6D0-0E255A2F637D}" presName="desTx" presStyleLbl="alignAccFollowNode1" presStyleIdx="1" presStyleCnt="4" custScaleY="153184"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4">
        <dgm:presLayoutVars>
          <dgm:chMax val="0"/>
          <dgm:chPref val="0"/>
        </dgm:presLayoutVars>
      </dgm:prSet>
      <dgm:spPr/>
    </dgm:pt>
    <dgm:pt modelId="{6B5FE59C-B471-448A-AA7A-B526DCC4D4CA}" type="pres">
      <dgm:prSet presAssocID="{E9682B4F-0217-4B50-923E-C104AA24290F}" presName="desTx" presStyleLbl="alignAccFollowNode1" presStyleIdx="2" presStyleCnt="4" custScaleY="148770"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4">
        <dgm:presLayoutVars>
          <dgm:chMax val="0"/>
          <dgm:chPref val="0"/>
        </dgm:presLayoutVars>
      </dgm:prSet>
      <dgm:spPr/>
    </dgm:pt>
    <dgm:pt modelId="{C42A8BDE-B838-475D-AFDE-17B60D744AB6}" type="pres">
      <dgm:prSet presAssocID="{4F85505A-81B6-4FDA-A144-900B71DAD946}" presName="desTx" presStyleLbl="alignAccFollowNode1" presStyleIdx="3" presStyleCnt="4" custScaleY="146837" custLinFactNeighborX="92334" custLinFactNeighborY="2915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6090" y="672694"/>
          <a:ext cx="2447302" cy="734190"/>
        </a:xfrm>
        <a:prstGeom prst="rect">
          <a:avLst/>
        </a:prstGeom>
        <a:solidFill>
          <a:schemeClr val="accent1">
            <a:shade val="8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rtl="0">
            <a:lnSpc>
              <a:spcPct val="90000"/>
            </a:lnSpc>
            <a:spcBef>
              <a:spcPct val="0"/>
            </a:spcBef>
            <a:spcAft>
              <a:spcPct val="35000"/>
            </a:spcAft>
            <a:buNone/>
          </a:pPr>
          <a:r>
            <a:rPr lang="en-IN" sz="2000" b="1" i="1" kern="1200" dirty="0"/>
            <a:t>Video Encoding </a:t>
          </a:r>
          <a:endParaRPr lang="en-US" sz="2000" b="0" i="0" kern="1200" dirty="0">
            <a:latin typeface="Avenir Next LT Pro" panose="020B0504020202020204" pitchFamily="34" charset="77"/>
          </a:endParaRPr>
        </a:p>
      </dsp:txBody>
      <dsp:txXfrm>
        <a:off x="6090" y="672694"/>
        <a:ext cx="2447302" cy="734190"/>
      </dsp:txXfrm>
    </dsp:sp>
    <dsp:sp modelId="{22359DD7-1BFB-4900-BAE6-6084F2F57988}">
      <dsp:nvSpPr>
        <dsp:cNvPr id="0" name=""/>
        <dsp:cNvSpPr/>
      </dsp:nvSpPr>
      <dsp:spPr>
        <a:xfrm>
          <a:off x="6090" y="1480718"/>
          <a:ext cx="2447302" cy="3379905"/>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755650">
            <a:lnSpc>
              <a:spcPct val="100000"/>
            </a:lnSpc>
            <a:spcBef>
              <a:spcPct val="0"/>
            </a:spcBef>
            <a:spcAft>
              <a:spcPct val="35000"/>
            </a:spcAft>
            <a:buNone/>
          </a:pPr>
          <a:r>
            <a:rPr lang="en-IN" sz="1700" kern="1200" dirty="0"/>
            <a:t>One of the primary challenges is efficiently delivering video content to users. Video files tend to be large, which can lead to slow streaming or buffering issues. </a:t>
          </a:r>
          <a:endParaRPr lang="en-US" sz="1700" b="1" i="0" kern="1200" dirty="0">
            <a:latin typeface="Avenir Next LT Pro" panose="020B0504020202020204" pitchFamily="34" charset="77"/>
          </a:endParaRPr>
        </a:p>
      </dsp:txBody>
      <dsp:txXfrm>
        <a:off x="6090" y="1480718"/>
        <a:ext cx="2447302" cy="3379905"/>
      </dsp:txXfrm>
    </dsp:sp>
    <dsp:sp modelId="{C4F84DEA-2002-4D32-8E80-70EEE05E345A}">
      <dsp:nvSpPr>
        <dsp:cNvPr id="0" name=""/>
        <dsp:cNvSpPr/>
      </dsp:nvSpPr>
      <dsp:spPr>
        <a:xfrm>
          <a:off x="2561287" y="681981"/>
          <a:ext cx="2447302" cy="734190"/>
        </a:xfrm>
        <a:prstGeom prst="rect">
          <a:avLst/>
        </a:prstGeom>
        <a:solidFill>
          <a:schemeClr val="accent1">
            <a:lumMod val="75000"/>
            <a:alpha val="5298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a:lnSpc>
              <a:spcPct val="90000"/>
            </a:lnSpc>
            <a:spcBef>
              <a:spcPct val="0"/>
            </a:spcBef>
            <a:spcAft>
              <a:spcPct val="35000"/>
            </a:spcAft>
            <a:buNone/>
          </a:pPr>
          <a:r>
            <a:rPr lang="en-IN" sz="2000" b="1" i="1" kern="1200" dirty="0"/>
            <a:t>Optimization</a:t>
          </a:r>
          <a:endParaRPr lang="en-US" sz="2000" b="0" i="0" kern="1200" dirty="0">
            <a:latin typeface="Avenir Next LT Pro" panose="020B0504020202020204" pitchFamily="34" charset="77"/>
          </a:endParaRPr>
        </a:p>
      </dsp:txBody>
      <dsp:txXfrm>
        <a:off x="2561287" y="681981"/>
        <a:ext cx="2447302" cy="734190"/>
      </dsp:txXfrm>
    </dsp:sp>
    <dsp:sp modelId="{4FEB85EB-D046-4CDB-8A62-BBCE260C4490}">
      <dsp:nvSpPr>
        <dsp:cNvPr id="0" name=""/>
        <dsp:cNvSpPr/>
      </dsp:nvSpPr>
      <dsp:spPr>
        <a:xfrm>
          <a:off x="2547020" y="1517867"/>
          <a:ext cx="2447302" cy="3342756"/>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755650">
            <a:lnSpc>
              <a:spcPct val="100000"/>
            </a:lnSpc>
            <a:spcBef>
              <a:spcPct val="0"/>
            </a:spcBef>
            <a:spcAft>
              <a:spcPct val="35000"/>
            </a:spcAft>
            <a:buNone/>
          </a:pPr>
          <a:r>
            <a:rPr lang="en-IN" sz="1700" kern="1200" dirty="0"/>
            <a:t>Video streaming websites require optimization to ensure fast loading times and a smooth user experience. </a:t>
          </a:r>
          <a:endParaRPr lang="en-US" sz="1700" b="1" i="0" kern="1200" dirty="0">
            <a:latin typeface="Avenir Next LT Pro" panose="020B0504020202020204" pitchFamily="34" charset="77"/>
          </a:endParaRPr>
        </a:p>
      </dsp:txBody>
      <dsp:txXfrm>
        <a:off x="2547020" y="1517867"/>
        <a:ext cx="2447302" cy="3342756"/>
      </dsp:txXfrm>
    </dsp:sp>
    <dsp:sp modelId="{49B7F8FA-D256-41EF-9327-52A3551D9A60}">
      <dsp:nvSpPr>
        <dsp:cNvPr id="0" name=""/>
        <dsp:cNvSpPr/>
      </dsp:nvSpPr>
      <dsp:spPr>
        <a:xfrm>
          <a:off x="5116484" y="660514"/>
          <a:ext cx="2447302" cy="734190"/>
        </a:xfrm>
        <a:prstGeom prst="rect">
          <a:avLst/>
        </a:prstGeom>
        <a:solidFill>
          <a:schemeClr val="accent1">
            <a:shade val="80000"/>
            <a:hueOff val="119708"/>
            <a:satOff val="6185"/>
            <a:lumOff val="1602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a:lnSpc>
              <a:spcPct val="90000"/>
            </a:lnSpc>
            <a:spcBef>
              <a:spcPct val="0"/>
            </a:spcBef>
            <a:spcAft>
              <a:spcPct val="35000"/>
            </a:spcAft>
            <a:buNone/>
          </a:pPr>
          <a:r>
            <a:rPr lang="en-IN" sz="2000" b="1" i="1" kern="1200" dirty="0"/>
            <a:t>Authentication </a:t>
          </a:r>
          <a:endParaRPr lang="en-US" sz="2000" b="0" i="0" kern="1200" dirty="0">
            <a:latin typeface="Avenir Next LT Pro" panose="020B0504020202020204" pitchFamily="34" charset="77"/>
          </a:endParaRPr>
        </a:p>
      </dsp:txBody>
      <dsp:txXfrm>
        <a:off x="5116484" y="660514"/>
        <a:ext cx="2447302" cy="734190"/>
      </dsp:txXfrm>
    </dsp:sp>
    <dsp:sp modelId="{6B5FE59C-B471-448A-AA7A-B526DCC4D4CA}">
      <dsp:nvSpPr>
        <dsp:cNvPr id="0" name=""/>
        <dsp:cNvSpPr/>
      </dsp:nvSpPr>
      <dsp:spPr>
        <a:xfrm>
          <a:off x="5095437" y="1431998"/>
          <a:ext cx="2447302" cy="3428625"/>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755650">
            <a:lnSpc>
              <a:spcPct val="100000"/>
            </a:lnSpc>
            <a:spcBef>
              <a:spcPct val="0"/>
            </a:spcBef>
            <a:spcAft>
              <a:spcPct val="35000"/>
            </a:spcAft>
            <a:buNone/>
          </a:pPr>
          <a:r>
            <a:rPr lang="en-IN" sz="1700" kern="1200" dirty="0"/>
            <a:t>Building a secure authentication and authorization system is critical for a video streaming website. Users should be able to create accounts, manage their permissions. </a:t>
          </a:r>
          <a:endParaRPr lang="en-US" sz="1700" b="1" i="0" kern="1200" dirty="0">
            <a:latin typeface="Avenir Next LT Pro" panose="020B0504020202020204" pitchFamily="34" charset="77"/>
          </a:endParaRPr>
        </a:p>
      </dsp:txBody>
      <dsp:txXfrm>
        <a:off x="5095437" y="1431998"/>
        <a:ext cx="2447302" cy="3428625"/>
      </dsp:txXfrm>
    </dsp:sp>
    <dsp:sp modelId="{4132ECB1-6BEF-4935-AFA3-B2EAA48FDE7E}">
      <dsp:nvSpPr>
        <dsp:cNvPr id="0" name=""/>
        <dsp:cNvSpPr/>
      </dsp:nvSpPr>
      <dsp:spPr>
        <a:xfrm>
          <a:off x="7671681" y="671651"/>
          <a:ext cx="2447302" cy="734190"/>
        </a:xfrm>
        <a:prstGeom prst="rect">
          <a:avLst/>
        </a:prstGeom>
        <a:solidFill>
          <a:schemeClr val="accent1">
            <a:lumMod val="75000"/>
            <a:alpha val="53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391" tIns="193391" rIns="193391" bIns="193391" numCol="1" spcCol="1270" anchor="ctr" anchorCtr="0">
          <a:noAutofit/>
        </a:bodyPr>
        <a:lstStyle/>
        <a:p>
          <a:pPr marL="0" lvl="0" indent="0" algn="ctr" defTabSz="889000">
            <a:lnSpc>
              <a:spcPct val="90000"/>
            </a:lnSpc>
            <a:spcBef>
              <a:spcPct val="0"/>
            </a:spcBef>
            <a:spcAft>
              <a:spcPct val="35000"/>
            </a:spcAft>
            <a:buNone/>
          </a:pPr>
          <a:r>
            <a:rPr lang="en-IN" sz="2000" b="1" i="1" kern="1200" dirty="0"/>
            <a:t>Scalability</a:t>
          </a:r>
          <a:endParaRPr lang="en-US" sz="2000" b="0" i="0" kern="1200" dirty="0">
            <a:latin typeface="Avenir Next LT Pro" panose="020B0504020202020204" pitchFamily="34" charset="77"/>
          </a:endParaRPr>
        </a:p>
      </dsp:txBody>
      <dsp:txXfrm>
        <a:off x="7671681" y="671651"/>
        <a:ext cx="2447302" cy="734190"/>
      </dsp:txXfrm>
    </dsp:sp>
    <dsp:sp modelId="{C42A8BDE-B838-475D-AFDE-17B60D744AB6}">
      <dsp:nvSpPr>
        <dsp:cNvPr id="0" name=""/>
        <dsp:cNvSpPr/>
      </dsp:nvSpPr>
      <dsp:spPr>
        <a:xfrm>
          <a:off x="7677772" y="1476547"/>
          <a:ext cx="2447302" cy="3384076"/>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739" tIns="241739" rIns="241739" bIns="241739" numCol="1" spcCol="1270" anchor="t" anchorCtr="0">
          <a:noAutofit/>
        </a:bodyPr>
        <a:lstStyle/>
        <a:p>
          <a:pPr marL="0" lvl="0" indent="0" algn="l" defTabSz="755650" rtl="0">
            <a:lnSpc>
              <a:spcPct val="100000"/>
            </a:lnSpc>
            <a:spcBef>
              <a:spcPct val="0"/>
            </a:spcBef>
            <a:spcAft>
              <a:spcPct val="35000"/>
            </a:spcAft>
            <a:buNone/>
          </a:pPr>
          <a:r>
            <a:rPr lang="en-IN" sz="1700" kern="1200" dirty="0"/>
            <a:t>As your user base grows, scalability becomes crucial. Handling a large number of concurrent video streams and serving them efficiently requires careful architecture and optimization.</a:t>
          </a:r>
          <a:endParaRPr lang="en-US" sz="1700" b="1" i="0" kern="1200" dirty="0">
            <a:latin typeface="Avenir Next LT Pro" panose="020B0504020202020204" pitchFamily="34" charset="77"/>
          </a:endParaRPr>
        </a:p>
      </dsp:txBody>
      <dsp:txXfrm>
        <a:off x="7677772" y="1476547"/>
        <a:ext cx="2447302" cy="3384076"/>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6/2/2023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6/2/2023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380995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194699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VIDEO STREAMING</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816768" y="2586731"/>
            <a:ext cx="7414940" cy="578325"/>
          </a:xfrm>
        </p:spPr>
        <p:txBody>
          <a:bodyPr/>
          <a:lstStyle/>
          <a:p>
            <a:r>
              <a:rPr lang="en-US" dirty="0"/>
              <a:t>USING DJANGO</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FEATURES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5" name="Content Placeholder 4">
            <a:extLst>
              <a:ext uri="{FF2B5EF4-FFF2-40B4-BE49-F238E27FC236}">
                <a16:creationId xmlns:a16="http://schemas.microsoft.com/office/drawing/2014/main" id="{E626793A-AA23-4937-88CE-6036C03723EB}"/>
              </a:ext>
            </a:extLst>
          </p:cNvPr>
          <p:cNvSpPr>
            <a:spLocks noGrp="1"/>
          </p:cNvSpPr>
          <p:nvPr>
            <p:ph sz="half" idx="2"/>
          </p:nvPr>
        </p:nvSpPr>
        <p:spPr/>
        <p:txBody>
          <a:bodyPr/>
          <a:lstStyle/>
          <a:p>
            <a:pPr marL="0" indent="0" algn="l" rtl="0" eaLnBrk="1" latinLnBrk="0" hangingPunct="1">
              <a:lnSpc>
                <a:spcPct val="150000"/>
              </a:lnSpc>
              <a:spcBef>
                <a:spcPts val="1000"/>
              </a:spcBef>
              <a:spcAft>
                <a:spcPts val="0"/>
              </a:spcAft>
            </a:pPr>
            <a:r>
              <a:rPr lang="en-IN" sz="1800" b="1" i="1" kern="1200" dirty="0">
                <a:solidFill>
                  <a:srgbClr val="000000"/>
                </a:solidFill>
                <a:effectLst/>
                <a:latin typeface="Times New Roman" panose="02020603050405020304" pitchFamily="18" charset="0"/>
                <a:ea typeface="Calibri" panose="020F0502020204030204" pitchFamily="34" charset="0"/>
                <a:cs typeface="+mn-cs"/>
              </a:rPr>
              <a:t>Profile Management </a:t>
            </a:r>
            <a:r>
              <a:rPr lang="en-IN" sz="1600" b="1" i="1" kern="12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Users have the ability to provide feedback about the website. They can share their opinions, suggestions, or report any issues they encounter, helping the website owners improve the platform based on user feedback.</a:t>
            </a:r>
          </a:p>
          <a:p>
            <a:pPr marL="0" indent="0" algn="l" rtl="0" eaLnBrk="1" latinLnBrk="0" hangingPunct="1">
              <a:lnSpc>
                <a:spcPct val="150000"/>
              </a:lnSpc>
              <a:spcBef>
                <a:spcPts val="1000"/>
              </a:spcBef>
              <a:spcAft>
                <a:spcPts val="0"/>
              </a:spcAft>
            </a:pPr>
            <a:endParaRPr lang="en-IN" sz="1400" dirty="0">
              <a:effectLst/>
            </a:endParaRPr>
          </a:p>
          <a:p>
            <a:pPr marL="0" indent="0" algn="l" rtl="0" eaLnBrk="1" latinLnBrk="0" hangingPunct="1">
              <a:lnSpc>
                <a:spcPct val="150000"/>
              </a:lnSpc>
              <a:spcBef>
                <a:spcPts val="1000"/>
              </a:spcBef>
              <a:spcAft>
                <a:spcPts val="0"/>
              </a:spcAft>
            </a:pPr>
            <a:r>
              <a:rPr lang="en-IN" sz="1800" b="1" i="1" kern="1200" dirty="0">
                <a:solidFill>
                  <a:srgbClr val="000000"/>
                </a:solidFill>
                <a:effectLst/>
                <a:latin typeface="Times New Roman" panose="02020603050405020304" pitchFamily="18" charset="0"/>
                <a:ea typeface="Calibri" panose="020F0502020204030204" pitchFamily="34" charset="0"/>
                <a:cs typeface="+mn-cs"/>
              </a:rPr>
              <a:t>User Feedback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Users can engage in discussions by adding comments to videos. They can share their thoughts, ask questions, or provide feedback about specific videos, fostering community interaction and user engagement.</a:t>
            </a:r>
            <a:endPar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23229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Class diagram</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11" name="Content Placeholder 10">
            <a:extLst>
              <a:ext uri="{FF2B5EF4-FFF2-40B4-BE49-F238E27FC236}">
                <a16:creationId xmlns:a16="http://schemas.microsoft.com/office/drawing/2014/main" id="{73AA2A6F-D953-412D-8F2E-9C7B31CF9E3D}"/>
              </a:ext>
            </a:extLst>
          </p:cNvPr>
          <p:cNvPicPr>
            <a:picLocks noGrp="1" noChangeAspect="1"/>
          </p:cNvPicPr>
          <p:nvPr>
            <p:ph sz="half" idx="2"/>
          </p:nvPr>
        </p:nvPicPr>
        <p:blipFill>
          <a:blip r:embed="rId2"/>
          <a:stretch>
            <a:fillRect/>
          </a:stretch>
        </p:blipFill>
        <p:spPr>
          <a:xfrm>
            <a:off x="1975556" y="1528355"/>
            <a:ext cx="7620000" cy="4684889"/>
          </a:xfrm>
        </p:spPr>
      </p:pic>
    </p:spTree>
    <p:extLst>
      <p:ext uri="{BB962C8B-B14F-4D97-AF65-F5344CB8AC3E}">
        <p14:creationId xmlns:p14="http://schemas.microsoft.com/office/powerpoint/2010/main" val="2566770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C1F7-719D-487D-9FD6-E8B7DE770CBC}"/>
              </a:ext>
            </a:extLst>
          </p:cNvPr>
          <p:cNvSpPr>
            <a:spLocks noGrp="1"/>
          </p:cNvSpPr>
          <p:nvPr>
            <p:ph type="title"/>
          </p:nvPr>
        </p:nvSpPr>
        <p:spPr/>
        <p:txBody>
          <a:bodyPr/>
          <a:lstStyle/>
          <a:p>
            <a:r>
              <a:rPr lang="en-US" dirty="0"/>
              <a:t>SCREENSHOTES</a:t>
            </a:r>
            <a:endParaRPr lang="en-IN" dirty="0"/>
          </a:p>
        </p:txBody>
      </p:sp>
      <p:sp>
        <p:nvSpPr>
          <p:cNvPr id="4" name="Subtitle 3">
            <a:extLst>
              <a:ext uri="{FF2B5EF4-FFF2-40B4-BE49-F238E27FC236}">
                <a16:creationId xmlns:a16="http://schemas.microsoft.com/office/drawing/2014/main" id="{C99D2A0E-9E8E-4573-810D-A2A1027097B8}"/>
              </a:ext>
            </a:extLst>
          </p:cNvPr>
          <p:cNvSpPr>
            <a:spLocks noGrp="1"/>
          </p:cNvSpPr>
          <p:nvPr>
            <p:ph type="subTitle" idx="1"/>
          </p:nvPr>
        </p:nvSpPr>
        <p:spPr>
          <a:xfrm>
            <a:off x="1289208" y="5681910"/>
            <a:ext cx="1736314" cy="480591"/>
          </a:xfrm>
        </p:spPr>
        <p:txBody>
          <a:bodyPr/>
          <a:lstStyle/>
          <a:p>
            <a:r>
              <a:rPr lang="en-US" dirty="0"/>
              <a:t>HOME</a:t>
            </a:r>
            <a:endParaRPr lang="en-IN" dirty="0"/>
          </a:p>
        </p:txBody>
      </p:sp>
      <p:pic>
        <p:nvPicPr>
          <p:cNvPr id="15" name="Content Placeholder 14">
            <a:extLst>
              <a:ext uri="{FF2B5EF4-FFF2-40B4-BE49-F238E27FC236}">
                <a16:creationId xmlns:a16="http://schemas.microsoft.com/office/drawing/2014/main" id="{F2D39477-B9AD-4A81-9C6A-7F695057CB5A}"/>
              </a:ext>
            </a:extLst>
          </p:cNvPr>
          <p:cNvPicPr>
            <a:picLocks noGrp="1" noChangeAspect="1"/>
          </p:cNvPicPr>
          <p:nvPr>
            <p:ph idx="10"/>
          </p:nvPr>
        </p:nvPicPr>
        <p:blipFill>
          <a:blip r:embed="rId2"/>
          <a:stretch>
            <a:fillRect/>
          </a:stretch>
        </p:blipFill>
        <p:spPr>
          <a:xfrm>
            <a:off x="327167" y="2034188"/>
            <a:ext cx="3781312" cy="3588454"/>
          </a:xfrm>
        </p:spPr>
      </p:pic>
      <p:sp>
        <p:nvSpPr>
          <p:cNvPr id="7" name="Text Placeholder 6">
            <a:extLst>
              <a:ext uri="{FF2B5EF4-FFF2-40B4-BE49-F238E27FC236}">
                <a16:creationId xmlns:a16="http://schemas.microsoft.com/office/drawing/2014/main" id="{E2D51B8B-59C7-407C-8F1F-45E46C6D3B2A}"/>
              </a:ext>
            </a:extLst>
          </p:cNvPr>
          <p:cNvSpPr>
            <a:spLocks noGrp="1"/>
          </p:cNvSpPr>
          <p:nvPr>
            <p:ph type="body" sz="quarter" idx="28"/>
          </p:nvPr>
        </p:nvSpPr>
        <p:spPr>
          <a:xfrm>
            <a:off x="4940912" y="5645216"/>
            <a:ext cx="3215336" cy="480591"/>
          </a:xfrm>
        </p:spPr>
        <p:txBody>
          <a:bodyPr/>
          <a:lstStyle/>
          <a:p>
            <a:r>
              <a:rPr lang="en-US" dirty="0"/>
              <a:t>LOGIN</a:t>
            </a:r>
            <a:endParaRPr lang="en-IN" dirty="0"/>
          </a:p>
        </p:txBody>
      </p:sp>
      <p:pic>
        <p:nvPicPr>
          <p:cNvPr id="19" name="Content Placeholder 18">
            <a:extLst>
              <a:ext uri="{FF2B5EF4-FFF2-40B4-BE49-F238E27FC236}">
                <a16:creationId xmlns:a16="http://schemas.microsoft.com/office/drawing/2014/main" id="{CF5CAA86-E2C9-4798-917D-5441C174EA21}"/>
              </a:ext>
            </a:extLst>
          </p:cNvPr>
          <p:cNvPicPr>
            <a:picLocks noGrp="1" noChangeAspect="1"/>
          </p:cNvPicPr>
          <p:nvPr>
            <p:ph idx="12"/>
          </p:nvPr>
        </p:nvPicPr>
        <p:blipFill>
          <a:blip r:embed="rId3"/>
          <a:stretch>
            <a:fillRect/>
          </a:stretch>
        </p:blipFill>
        <p:spPr>
          <a:xfrm>
            <a:off x="4232143" y="1983376"/>
            <a:ext cx="3487737" cy="3588453"/>
          </a:xfrm>
        </p:spPr>
      </p:pic>
      <p:sp>
        <p:nvSpPr>
          <p:cNvPr id="10" name="Text Placeholder 9">
            <a:extLst>
              <a:ext uri="{FF2B5EF4-FFF2-40B4-BE49-F238E27FC236}">
                <a16:creationId xmlns:a16="http://schemas.microsoft.com/office/drawing/2014/main" id="{DA2B1333-9E9F-4A6D-9E92-CB638FD65219}"/>
              </a:ext>
            </a:extLst>
          </p:cNvPr>
          <p:cNvSpPr>
            <a:spLocks noGrp="1"/>
          </p:cNvSpPr>
          <p:nvPr>
            <p:ph type="body" sz="quarter" idx="29"/>
          </p:nvPr>
        </p:nvSpPr>
        <p:spPr>
          <a:xfrm>
            <a:off x="8503745" y="5681910"/>
            <a:ext cx="3304206" cy="480591"/>
          </a:xfrm>
        </p:spPr>
        <p:txBody>
          <a:bodyPr/>
          <a:lstStyle/>
          <a:p>
            <a:r>
              <a:rPr lang="en-US" dirty="0"/>
              <a:t>REGISTER</a:t>
            </a:r>
            <a:endParaRPr lang="en-IN" dirty="0"/>
          </a:p>
        </p:txBody>
      </p:sp>
      <p:sp>
        <p:nvSpPr>
          <p:cNvPr id="12" name="Footer Placeholder 11">
            <a:extLst>
              <a:ext uri="{FF2B5EF4-FFF2-40B4-BE49-F238E27FC236}">
                <a16:creationId xmlns:a16="http://schemas.microsoft.com/office/drawing/2014/main" id="{60DD8F2E-4186-4BAE-BC18-17F617BCDAB9}"/>
              </a:ext>
            </a:extLst>
          </p:cNvPr>
          <p:cNvSpPr>
            <a:spLocks noGrp="1"/>
          </p:cNvSpPr>
          <p:nvPr>
            <p:ph type="ftr" sz="quarter" idx="33"/>
          </p:nvPr>
        </p:nvSpPr>
        <p:spPr/>
        <p:txBody>
          <a:bodyPr/>
          <a:lstStyle/>
          <a:p>
            <a:r>
              <a:rPr lang="en-US"/>
              <a:t>Presentation Title</a:t>
            </a:r>
            <a:endParaRPr lang="en-US" dirty="0"/>
          </a:p>
        </p:txBody>
      </p:sp>
      <p:sp>
        <p:nvSpPr>
          <p:cNvPr id="13" name="Slide Number Placeholder 12">
            <a:extLst>
              <a:ext uri="{FF2B5EF4-FFF2-40B4-BE49-F238E27FC236}">
                <a16:creationId xmlns:a16="http://schemas.microsoft.com/office/drawing/2014/main" id="{4CB9FE53-4A7D-4606-A2E3-2EA7AF423163}"/>
              </a:ext>
            </a:extLst>
          </p:cNvPr>
          <p:cNvSpPr>
            <a:spLocks noGrp="1"/>
          </p:cNvSpPr>
          <p:nvPr>
            <p:ph type="sldNum" sz="quarter" idx="34"/>
          </p:nvPr>
        </p:nvSpPr>
        <p:spPr/>
        <p:txBody>
          <a:bodyPr/>
          <a:lstStyle/>
          <a:p>
            <a:fld id="{09A01C0A-2BB6-49E7-91A3-DCB9F9F59583}" type="slidenum">
              <a:rPr lang="en-US" smtClean="0"/>
              <a:pPr/>
              <a:t>12</a:t>
            </a:fld>
            <a:endParaRPr lang="en-US" dirty="0"/>
          </a:p>
        </p:txBody>
      </p:sp>
      <p:pic>
        <p:nvPicPr>
          <p:cNvPr id="25" name="Content Placeholder 24">
            <a:extLst>
              <a:ext uri="{FF2B5EF4-FFF2-40B4-BE49-F238E27FC236}">
                <a16:creationId xmlns:a16="http://schemas.microsoft.com/office/drawing/2014/main" id="{E9AAA558-FFBA-4FED-8BDC-280BEBFC0EB5}"/>
              </a:ext>
            </a:extLst>
          </p:cNvPr>
          <p:cNvPicPr>
            <a:picLocks noGrp="1" noChangeAspect="1"/>
          </p:cNvPicPr>
          <p:nvPr>
            <p:ph idx="11"/>
          </p:nvPr>
        </p:nvPicPr>
        <p:blipFill>
          <a:blip r:embed="rId4"/>
          <a:stretch>
            <a:fillRect/>
          </a:stretch>
        </p:blipFill>
        <p:spPr>
          <a:xfrm>
            <a:off x="7843544" y="1956460"/>
            <a:ext cx="3591982" cy="3615369"/>
          </a:xfrm>
        </p:spPr>
      </p:pic>
    </p:spTree>
    <p:extLst>
      <p:ext uri="{BB962C8B-B14F-4D97-AF65-F5344CB8AC3E}">
        <p14:creationId xmlns:p14="http://schemas.microsoft.com/office/powerpoint/2010/main" val="4254965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SCREENSHOTES</a:t>
            </a:r>
          </a:p>
        </p:txBody>
      </p:sp>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a:xfrm>
            <a:off x="959189" y="5226906"/>
            <a:ext cx="2940863" cy="435693"/>
          </a:xfrm>
        </p:spPr>
        <p:txBody>
          <a:bodyPr/>
          <a:lstStyle/>
          <a:p>
            <a:r>
              <a:rPr lang="en-US" dirty="0"/>
              <a:t>ADD TO FAV</a:t>
            </a:r>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YOUFLIX</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13</a:t>
            </a:fld>
            <a:endParaRPr lang="en-US" dirty="0"/>
          </a:p>
        </p:txBody>
      </p:sp>
      <p:pic>
        <p:nvPicPr>
          <p:cNvPr id="40" name="Picture Placeholder 39">
            <a:extLst>
              <a:ext uri="{FF2B5EF4-FFF2-40B4-BE49-F238E27FC236}">
                <a16:creationId xmlns:a16="http://schemas.microsoft.com/office/drawing/2014/main" id="{A883DDCE-680E-42D7-97AC-970539C064EA}"/>
              </a:ext>
            </a:extLst>
          </p:cNvPr>
          <p:cNvPicPr>
            <a:picLocks noGrp="1" noChangeAspect="1"/>
          </p:cNvPicPr>
          <p:nvPr>
            <p:ph type="pic" sz="quarter" idx="30"/>
          </p:nvPr>
        </p:nvPicPr>
        <p:blipFill>
          <a:blip r:embed="rId3"/>
          <a:srcRect l="17208" r="17208"/>
          <a:stretch>
            <a:fillRect/>
          </a:stretch>
        </p:blipFill>
        <p:spPr>
          <a:xfrm>
            <a:off x="4293343" y="1864085"/>
            <a:ext cx="3636963" cy="3117850"/>
          </a:xfrm>
        </p:spPr>
      </p:pic>
      <p:sp>
        <p:nvSpPr>
          <p:cNvPr id="41" name="Subtitle 12">
            <a:extLst>
              <a:ext uri="{FF2B5EF4-FFF2-40B4-BE49-F238E27FC236}">
                <a16:creationId xmlns:a16="http://schemas.microsoft.com/office/drawing/2014/main" id="{DF9D478C-D910-497C-BA72-4541BDAB7755}"/>
              </a:ext>
            </a:extLst>
          </p:cNvPr>
          <p:cNvSpPr txBox="1">
            <a:spLocks/>
          </p:cNvSpPr>
          <p:nvPr/>
        </p:nvSpPr>
        <p:spPr>
          <a:xfrm>
            <a:off x="4989443" y="5226907"/>
            <a:ext cx="2940863" cy="435693"/>
          </a:xfrm>
          <a:prstGeom prst="rect">
            <a:avLst/>
          </a:prstGeom>
        </p:spPr>
        <p:txBody>
          <a:bodyPr vert="horz" lIns="0" tIns="0" rIns="0" bIns="0" rtlCol="0" anchor="b">
            <a:noAutofit/>
          </a:bodyPr>
          <a:lstStyle>
            <a:lvl1pPr marL="0" indent="0" algn="l" defTabSz="914400" rtl="0" eaLnBrk="1" latinLnBrk="0" hangingPunct="1">
              <a:lnSpc>
                <a:spcPct val="100000"/>
              </a:lnSpc>
              <a:spcBef>
                <a:spcPts val="1000"/>
              </a:spcBef>
              <a:buFontTx/>
              <a:buNone/>
              <a:defRPr sz="2000" b="1" i="0" kern="1200" cap="all" spc="300" baseline="0">
                <a:solidFill>
                  <a:schemeClr val="tx1"/>
                </a:solidFill>
                <a:latin typeface="+mj-lt"/>
                <a:ea typeface="+mn-ea"/>
                <a:cs typeface="Arial Black" panose="020B0604020202020204" pitchFamily="34" charset="0"/>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SEARCH BAR</a:t>
            </a:r>
          </a:p>
        </p:txBody>
      </p:sp>
      <p:pic>
        <p:nvPicPr>
          <p:cNvPr id="43" name="Picture 42">
            <a:extLst>
              <a:ext uri="{FF2B5EF4-FFF2-40B4-BE49-F238E27FC236}">
                <a16:creationId xmlns:a16="http://schemas.microsoft.com/office/drawing/2014/main" id="{0D26E0EF-D686-444F-A893-83EE8989A178}"/>
              </a:ext>
            </a:extLst>
          </p:cNvPr>
          <p:cNvPicPr>
            <a:picLocks noChangeAspect="1"/>
          </p:cNvPicPr>
          <p:nvPr/>
        </p:nvPicPr>
        <p:blipFill>
          <a:blip r:embed="rId4"/>
          <a:stretch>
            <a:fillRect/>
          </a:stretch>
        </p:blipFill>
        <p:spPr>
          <a:xfrm>
            <a:off x="8139341" y="1864020"/>
            <a:ext cx="3636963" cy="3117785"/>
          </a:xfrm>
          <a:prstGeom prst="rect">
            <a:avLst/>
          </a:prstGeom>
        </p:spPr>
      </p:pic>
      <p:sp>
        <p:nvSpPr>
          <p:cNvPr id="47" name="Subtitle 12">
            <a:extLst>
              <a:ext uri="{FF2B5EF4-FFF2-40B4-BE49-F238E27FC236}">
                <a16:creationId xmlns:a16="http://schemas.microsoft.com/office/drawing/2014/main" id="{3E148952-D73B-4942-AB18-662FC8C454DA}"/>
              </a:ext>
            </a:extLst>
          </p:cNvPr>
          <p:cNvSpPr txBox="1">
            <a:spLocks/>
          </p:cNvSpPr>
          <p:nvPr/>
        </p:nvSpPr>
        <p:spPr>
          <a:xfrm>
            <a:off x="8139341" y="5226907"/>
            <a:ext cx="3668610" cy="435693"/>
          </a:xfrm>
          <a:prstGeom prst="rect">
            <a:avLst/>
          </a:prstGeom>
        </p:spPr>
        <p:txBody>
          <a:bodyPr vert="horz" lIns="0" tIns="0" rIns="0" bIns="0" rtlCol="0" anchor="b">
            <a:noAutofit/>
          </a:bodyPr>
          <a:lstStyle>
            <a:lvl1pPr marL="0" indent="0" algn="l" defTabSz="914400" rtl="0" eaLnBrk="1" latinLnBrk="0" hangingPunct="1">
              <a:lnSpc>
                <a:spcPct val="100000"/>
              </a:lnSpc>
              <a:spcBef>
                <a:spcPts val="1000"/>
              </a:spcBef>
              <a:buFontTx/>
              <a:buNone/>
              <a:defRPr sz="2000" b="1" i="0" kern="1200" cap="all" spc="300" baseline="0">
                <a:solidFill>
                  <a:schemeClr val="tx1"/>
                </a:solidFill>
                <a:latin typeface="+mj-lt"/>
                <a:ea typeface="+mn-ea"/>
                <a:cs typeface="Arial Black" panose="020B0604020202020204" pitchFamily="34" charset="0"/>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UPCOMING UPDATES</a:t>
            </a:r>
          </a:p>
        </p:txBody>
      </p:sp>
      <p:pic>
        <p:nvPicPr>
          <p:cNvPr id="5" name="Picture Placeholder 4">
            <a:extLst>
              <a:ext uri="{FF2B5EF4-FFF2-40B4-BE49-F238E27FC236}">
                <a16:creationId xmlns:a16="http://schemas.microsoft.com/office/drawing/2014/main" id="{735DE8EB-2530-45FA-AE89-1E4E4ED879CD}"/>
              </a:ext>
            </a:extLst>
          </p:cNvPr>
          <p:cNvPicPr>
            <a:picLocks noGrp="1" noChangeAspect="1"/>
          </p:cNvPicPr>
          <p:nvPr>
            <p:ph type="pic" sz="quarter" idx="32"/>
          </p:nvPr>
        </p:nvPicPr>
        <p:blipFill>
          <a:blip r:embed="rId5"/>
          <a:srcRect l="18574" r="18574"/>
          <a:stretch>
            <a:fillRect/>
          </a:stretch>
        </p:blipFill>
        <p:spPr>
          <a:xfrm>
            <a:off x="263088" y="1863956"/>
            <a:ext cx="3636963" cy="3117849"/>
          </a:xfrm>
        </p:spPr>
      </p:pic>
    </p:spTree>
    <p:extLst>
      <p:ext uri="{BB962C8B-B14F-4D97-AF65-F5344CB8AC3E}">
        <p14:creationId xmlns:p14="http://schemas.microsoft.com/office/powerpoint/2010/main" val="1356808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SCREENSHOTES</a:t>
            </a:r>
          </a:p>
        </p:txBody>
      </p:sp>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a:xfrm>
            <a:off x="959189" y="5226906"/>
            <a:ext cx="2940863" cy="435693"/>
          </a:xfrm>
        </p:spPr>
        <p:txBody>
          <a:bodyPr/>
          <a:lstStyle/>
          <a:p>
            <a:r>
              <a:rPr lang="en-US" dirty="0"/>
              <a:t>FAVOURITES</a:t>
            </a:r>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YOUFLIX</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14</a:t>
            </a:fld>
            <a:endParaRPr lang="en-US" dirty="0"/>
          </a:p>
        </p:txBody>
      </p:sp>
      <p:sp>
        <p:nvSpPr>
          <p:cNvPr id="41" name="Subtitle 12">
            <a:extLst>
              <a:ext uri="{FF2B5EF4-FFF2-40B4-BE49-F238E27FC236}">
                <a16:creationId xmlns:a16="http://schemas.microsoft.com/office/drawing/2014/main" id="{DF9D478C-D910-497C-BA72-4541BDAB7755}"/>
              </a:ext>
            </a:extLst>
          </p:cNvPr>
          <p:cNvSpPr txBox="1">
            <a:spLocks/>
          </p:cNvSpPr>
          <p:nvPr/>
        </p:nvSpPr>
        <p:spPr>
          <a:xfrm>
            <a:off x="4625568" y="5260923"/>
            <a:ext cx="2940863" cy="435693"/>
          </a:xfrm>
          <a:prstGeom prst="rect">
            <a:avLst/>
          </a:prstGeom>
        </p:spPr>
        <p:txBody>
          <a:bodyPr vert="horz" lIns="0" tIns="0" rIns="0" bIns="0" rtlCol="0" anchor="b">
            <a:noAutofit/>
          </a:bodyPr>
          <a:lstStyle>
            <a:lvl1pPr marL="0" indent="0" algn="l" defTabSz="914400" rtl="0" eaLnBrk="1" latinLnBrk="0" hangingPunct="1">
              <a:lnSpc>
                <a:spcPct val="100000"/>
              </a:lnSpc>
              <a:spcBef>
                <a:spcPts val="1000"/>
              </a:spcBef>
              <a:buFontTx/>
              <a:buNone/>
              <a:defRPr sz="2000" b="1" i="0" kern="1200" cap="all" spc="300" baseline="0">
                <a:solidFill>
                  <a:schemeClr val="tx1"/>
                </a:solidFill>
                <a:latin typeface="+mj-lt"/>
                <a:ea typeface="+mn-ea"/>
                <a:cs typeface="Arial Black" panose="020B0604020202020204" pitchFamily="34" charset="0"/>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COMMENT BOX</a:t>
            </a:r>
          </a:p>
        </p:txBody>
      </p:sp>
      <p:pic>
        <p:nvPicPr>
          <p:cNvPr id="43" name="Picture 42">
            <a:extLst>
              <a:ext uri="{FF2B5EF4-FFF2-40B4-BE49-F238E27FC236}">
                <a16:creationId xmlns:a16="http://schemas.microsoft.com/office/drawing/2014/main" id="{0D26E0EF-D686-444F-A893-83EE8989A178}"/>
              </a:ext>
            </a:extLst>
          </p:cNvPr>
          <p:cNvPicPr>
            <a:picLocks noChangeAspect="1"/>
          </p:cNvPicPr>
          <p:nvPr/>
        </p:nvPicPr>
        <p:blipFill>
          <a:blip r:embed="rId3"/>
          <a:srcRect/>
          <a:stretch/>
        </p:blipFill>
        <p:spPr>
          <a:xfrm>
            <a:off x="8139341" y="2001750"/>
            <a:ext cx="3636963" cy="2980055"/>
          </a:xfrm>
          <a:prstGeom prst="rect">
            <a:avLst/>
          </a:prstGeom>
        </p:spPr>
      </p:pic>
      <p:sp>
        <p:nvSpPr>
          <p:cNvPr id="47" name="Subtitle 12">
            <a:extLst>
              <a:ext uri="{FF2B5EF4-FFF2-40B4-BE49-F238E27FC236}">
                <a16:creationId xmlns:a16="http://schemas.microsoft.com/office/drawing/2014/main" id="{3E148952-D73B-4942-AB18-662FC8C454DA}"/>
              </a:ext>
            </a:extLst>
          </p:cNvPr>
          <p:cNvSpPr txBox="1">
            <a:spLocks/>
          </p:cNvSpPr>
          <p:nvPr/>
        </p:nvSpPr>
        <p:spPr>
          <a:xfrm>
            <a:off x="8139341" y="5226907"/>
            <a:ext cx="3668610" cy="435693"/>
          </a:xfrm>
          <a:prstGeom prst="rect">
            <a:avLst/>
          </a:prstGeom>
        </p:spPr>
        <p:txBody>
          <a:bodyPr vert="horz" lIns="0" tIns="0" rIns="0" bIns="0" rtlCol="0" anchor="b">
            <a:noAutofit/>
          </a:bodyPr>
          <a:lstStyle>
            <a:lvl1pPr marL="0" indent="0" algn="l" defTabSz="914400" rtl="0" eaLnBrk="1" latinLnBrk="0" hangingPunct="1">
              <a:lnSpc>
                <a:spcPct val="100000"/>
              </a:lnSpc>
              <a:spcBef>
                <a:spcPts val="1000"/>
              </a:spcBef>
              <a:buFontTx/>
              <a:buNone/>
              <a:defRPr sz="2000" b="1" i="0" kern="1200" cap="all" spc="300" baseline="0">
                <a:solidFill>
                  <a:schemeClr val="tx1"/>
                </a:solidFill>
                <a:latin typeface="+mj-lt"/>
                <a:ea typeface="+mn-ea"/>
                <a:cs typeface="Arial Black" panose="020B0604020202020204" pitchFamily="34" charset="0"/>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User profile</a:t>
            </a:r>
          </a:p>
        </p:txBody>
      </p:sp>
      <p:pic>
        <p:nvPicPr>
          <p:cNvPr id="11" name="Picture Placeholder 10">
            <a:extLst>
              <a:ext uri="{FF2B5EF4-FFF2-40B4-BE49-F238E27FC236}">
                <a16:creationId xmlns:a16="http://schemas.microsoft.com/office/drawing/2014/main" id="{B023CD99-AC27-48E6-9C39-9772BB0FEE49}"/>
              </a:ext>
            </a:extLst>
          </p:cNvPr>
          <p:cNvPicPr>
            <a:picLocks noGrp="1" noChangeAspect="1"/>
          </p:cNvPicPr>
          <p:nvPr>
            <p:ph type="pic" sz="quarter" idx="32"/>
          </p:nvPr>
        </p:nvPicPr>
        <p:blipFill>
          <a:blip r:embed="rId4"/>
          <a:srcRect l="18574" r="18574"/>
          <a:stretch>
            <a:fillRect/>
          </a:stretch>
        </p:blipFill>
        <p:spPr>
          <a:xfrm>
            <a:off x="415697" y="2001750"/>
            <a:ext cx="3484355" cy="2980055"/>
          </a:xfrm>
        </p:spPr>
      </p:pic>
      <p:sp>
        <p:nvSpPr>
          <p:cNvPr id="7" name="Picture Placeholder 6">
            <a:extLst>
              <a:ext uri="{FF2B5EF4-FFF2-40B4-BE49-F238E27FC236}">
                <a16:creationId xmlns:a16="http://schemas.microsoft.com/office/drawing/2014/main" id="{28CADBA4-B26A-46B8-80A8-7EE4DA69AAF8}"/>
              </a:ext>
            </a:extLst>
          </p:cNvPr>
          <p:cNvSpPr>
            <a:spLocks noGrp="1"/>
          </p:cNvSpPr>
          <p:nvPr>
            <p:ph type="pic" sz="quarter" idx="30"/>
          </p:nvPr>
        </p:nvSpPr>
        <p:spPr/>
      </p:sp>
      <p:pic>
        <p:nvPicPr>
          <p:cNvPr id="9" name="Picture 8">
            <a:extLst>
              <a:ext uri="{FF2B5EF4-FFF2-40B4-BE49-F238E27FC236}">
                <a16:creationId xmlns:a16="http://schemas.microsoft.com/office/drawing/2014/main" id="{52EB49AF-AF59-4CB5-B655-DA16BB4BD0BD}"/>
              </a:ext>
            </a:extLst>
          </p:cNvPr>
          <p:cNvPicPr>
            <a:picLocks noChangeAspect="1"/>
          </p:cNvPicPr>
          <p:nvPr/>
        </p:nvPicPr>
        <p:blipFill>
          <a:blip r:embed="rId5"/>
          <a:stretch>
            <a:fillRect/>
          </a:stretch>
        </p:blipFill>
        <p:spPr>
          <a:xfrm>
            <a:off x="4320050" y="2001750"/>
            <a:ext cx="3484355" cy="2980055"/>
          </a:xfrm>
          <a:prstGeom prst="rect">
            <a:avLst/>
          </a:prstGeom>
        </p:spPr>
      </p:pic>
    </p:spTree>
    <p:extLst>
      <p:ext uri="{BB962C8B-B14F-4D97-AF65-F5344CB8AC3E}">
        <p14:creationId xmlns:p14="http://schemas.microsoft.com/office/powerpoint/2010/main" val="339491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2361748936"/>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CHALLENGES</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a:xfrm>
            <a:off x="154380" y="884902"/>
            <a:ext cx="5259728" cy="1877976"/>
          </a:xfrm>
        </p:spPr>
        <p:txBody>
          <a:bodyPr/>
          <a:lstStyle/>
          <a:p>
            <a:r>
              <a:rPr lang="en-US" dirty="0"/>
              <a:t>FUTURE </a:t>
            </a:r>
            <a:br>
              <a:rPr lang="en-US" dirty="0"/>
            </a:br>
            <a:r>
              <a:rPr lang="en-US" dirty="0"/>
              <a:t>ENHANCEMENTS</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950481923"/>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Personalized Recommendations</a:t>
                      </a:r>
                      <a:endParaRPr lang="en-US" b="1" i="0" dirty="0">
                        <a:latin typeface="Avenir Next LT Pro" panose="020B0504020202020204" pitchFamily="34" charset="77"/>
                      </a:endParaRPr>
                    </a:p>
                  </a:txBody>
                  <a:tcPr anchor="ctr"/>
                </a:tc>
                <a:extLst>
                  <a:ext uri="{0D108BD9-81ED-4DB2-BD59-A6C34878D82A}">
                    <a16:rowId xmlns:a16="http://schemas.microsoft.com/office/drawing/2014/main" val="3812157666"/>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Live Streaming</a:t>
                      </a:r>
                      <a:endParaRPr lang="en-US" dirty="0"/>
                    </a:p>
                  </a:txBody>
                  <a:tcPr anchor="ctr"/>
                </a:tc>
                <a:extLst>
                  <a:ext uri="{0D108BD9-81ED-4DB2-BD59-A6C34878D82A}">
                    <a16:rowId xmlns:a16="http://schemas.microsoft.com/office/drawing/2014/main" val="2423334722"/>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Multi-language and Subtitles</a:t>
                      </a:r>
                      <a:endParaRPr lang="en-US" dirty="0"/>
                    </a:p>
                  </a:txBody>
                  <a:tcPr anchor="ctr"/>
                </a:tc>
                <a:extLst>
                  <a:ext uri="{0D108BD9-81ED-4DB2-BD59-A6C34878D82A}">
                    <a16:rowId xmlns:a16="http://schemas.microsoft.com/office/drawing/2014/main" val="4197403263"/>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Live Chat and Interactive Features:</a:t>
                      </a:r>
                      <a:r>
                        <a:rPr lang="en-IN" sz="1800" kern="1200" dirty="0">
                          <a:solidFill>
                            <a:schemeClr val="tx1"/>
                          </a:solidFill>
                          <a:effectLst/>
                          <a:latin typeface="+mn-lt"/>
                          <a:ea typeface="+mn-ea"/>
                          <a:cs typeface="+mn-cs"/>
                        </a:rPr>
                        <a:t> </a:t>
                      </a:r>
                      <a:endParaRPr lang="en-US" b="1" i="0" dirty="0">
                        <a:latin typeface="Avenir Next LT Pro" panose="020B0504020202020204" pitchFamily="34" charset="77"/>
                      </a:endParaRPr>
                    </a:p>
                  </a:txBody>
                  <a:tcPr anchor="ctr"/>
                </a:tc>
                <a:extLst>
                  <a:ext uri="{0D108BD9-81ED-4DB2-BD59-A6C34878D82A}">
                    <a16:rowId xmlns:a16="http://schemas.microsoft.com/office/drawing/2014/main" val="850924858"/>
                  </a:ext>
                </a:extLst>
              </a:tr>
              <a:tr h="1188720">
                <a:tc>
                  <a:txBody>
                    <a:bodyPr/>
                    <a:lstStyle/>
                    <a:p>
                      <a:endParaRPr lang="en-US"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mn-lt"/>
                          <a:ea typeface="+mn-ea"/>
                          <a:cs typeface="+mn-cs"/>
                        </a:rPr>
                        <a:t>Virtual Reality (VR) and 360° Video</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YOUFLIX</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16</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IN" sz="14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In conclusion, developing a video streaming website using Django offers numerous opportunities to create a compelling platform for delivering video content. However, it also comes with its own set of challenges and considerations.</a:t>
            </a:r>
          </a:p>
          <a:p>
            <a:r>
              <a:rPr lang="en-IN" sz="14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Overall, with careful planning, technical expertise, and attention to user needs, you can create a successful and innovative video streaming website using Django that delivers high-quality content to a wide range of viewers</a:t>
            </a:r>
            <a:endParaRPr lang="en-US" sz="1400" dirty="0">
              <a:latin typeface="DejaVu Math TeX Gyre" panose="02000503000000000000" pitchFamily="2" charset="0"/>
              <a:ea typeface="DejaVu Math TeX Gyre" panose="02000503000000000000" pitchFamily="2" charset="0"/>
              <a:cs typeface="DejaVu Math TeX Gyre" panose="02000503000000000000" pitchFamily="2" charset="0"/>
            </a:endParaRP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YOUFLIX</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SUMESH J</a:t>
            </a:r>
          </a:p>
          <a:p>
            <a:r>
              <a:rPr lang="en-US" dirty="0"/>
              <a:t>22PMC160</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YOUFLIX</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98028" y="1609270"/>
            <a:ext cx="4375150" cy="4234217"/>
          </a:xfrm>
        </p:spPr>
        <p:txBody>
          <a:bodyPr/>
          <a:lstStyle/>
          <a:p>
            <a:pPr indent="457200" algn="ctr">
              <a:lnSpc>
                <a:spcPct val="150000"/>
              </a:lnSpc>
              <a:spcAft>
                <a:spcPts val="1000"/>
              </a:spcAft>
            </a:pPr>
            <a:r>
              <a:rPr lang="en-IN" sz="1800" dirty="0">
                <a:solidFill>
                  <a:srgbClr val="000000"/>
                </a:solidFill>
                <a:effectLst/>
                <a:latin typeface="DejaVu Sans" panose="020B0603030804020204" pitchFamily="34" charset="0"/>
                <a:ea typeface="DejaVu Sans" panose="020B0603030804020204" pitchFamily="34" charset="0"/>
                <a:cs typeface="DejaVu Sans" panose="020B0603030804020204" pitchFamily="34" charset="0"/>
              </a:rPr>
              <a:t>The website is designed with a responsive interface to ensure optimal user experience variety kind of videos across different devices. Scalability and performance optimization techniques will be implemented to handle increased traffic and concurrent video streams. </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YOUFLIX</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519289" y="1219201"/>
            <a:ext cx="10834511" cy="1223278"/>
          </a:xfrm>
        </p:spPr>
        <p:txBody>
          <a:bodyPr/>
          <a:lstStyle/>
          <a:p>
            <a:r>
              <a:rPr lang="en-US" sz="2600" dirty="0">
                <a:solidFill>
                  <a:schemeClr val="bg1"/>
                </a:solidFill>
              </a:rPr>
              <a:t>REQUIREMENTS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519289" y="2013501"/>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98028" y="1609270"/>
            <a:ext cx="4375150" cy="4234217"/>
          </a:xfrm>
        </p:spPr>
        <p:txBody>
          <a:bodyPr/>
          <a:lstStyle/>
          <a:p>
            <a:pPr indent="457200" algn="ctr">
              <a:lnSpc>
                <a:spcPct val="150000"/>
              </a:lnSpc>
              <a:spcAft>
                <a:spcPts val="1000"/>
              </a:spcAft>
            </a:pPr>
            <a:r>
              <a:rPr lang="en-IN" b="0" i="0" dirty="0">
                <a:solidFill>
                  <a:srgbClr val="374151"/>
                </a:solidFill>
                <a:effectLst/>
                <a:latin typeface="Söhne"/>
              </a:rPr>
              <a:t>To set up video streaming using Django, you will need a Django web application with appropriate models and views, a compatible video codec, a media server or storage for video storage and retrieval, and a video player implementation in HTML/CSS/JavaScript to handle streaming playback.</a:t>
            </a:r>
            <a:endParaRPr lang="en-IN" sz="1800" dirty="0">
              <a:solidFill>
                <a:srgbClr val="000000"/>
              </a:solidFill>
              <a:effectLst/>
              <a:latin typeface="DejaVu Sans" panose="020B0603030804020204" pitchFamily="34" charset="0"/>
              <a:ea typeface="DejaVu Sans" panose="020B0603030804020204" pitchFamily="34" charset="0"/>
              <a:cs typeface="DejaVu Sans" panose="020B0603030804020204" pitchFamily="34" charset="0"/>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YOUFLIX</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3506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REQUIREMENTS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5" name="Content Placeholder 4">
            <a:extLst>
              <a:ext uri="{FF2B5EF4-FFF2-40B4-BE49-F238E27FC236}">
                <a16:creationId xmlns:a16="http://schemas.microsoft.com/office/drawing/2014/main" id="{50A9BAAF-7ADE-4787-96AF-A5B69817B783}"/>
              </a:ext>
            </a:extLst>
          </p:cNvPr>
          <p:cNvSpPr>
            <a:spLocks noGrp="1"/>
          </p:cNvSpPr>
          <p:nvPr>
            <p:ph sz="half" idx="2"/>
          </p:nvPr>
        </p:nvSpPr>
        <p:spPr/>
        <p:txBody>
          <a:bodyPr/>
          <a:lstStyle/>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User Registration and Authentication -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Users should be able to create accounts, log in, and manage their profiles. Implement secure authentication mechanisms to protect user data and ensure authorized access to content.</a:t>
            </a:r>
          </a:p>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Content Management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Build a robust content management system to handle video uploads, metadata, categorization, and organization. Administer tools to manage content libraries, including adding, editing, and deleting videos.</a:t>
            </a:r>
            <a:endPar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651187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REQUIREMENTS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5" name="Content Placeholder 4">
            <a:extLst>
              <a:ext uri="{FF2B5EF4-FFF2-40B4-BE49-F238E27FC236}">
                <a16:creationId xmlns:a16="http://schemas.microsoft.com/office/drawing/2014/main" id="{50A9BAAF-7ADE-4787-96AF-A5B69817B783}"/>
              </a:ext>
            </a:extLst>
          </p:cNvPr>
          <p:cNvSpPr>
            <a:spLocks noGrp="1"/>
          </p:cNvSpPr>
          <p:nvPr>
            <p:ph sz="half" idx="2"/>
          </p:nvPr>
        </p:nvSpPr>
        <p:spPr/>
        <p:txBody>
          <a:bodyPr/>
          <a:lstStyle/>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Video Upload -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Provide a mechanism for administrators to upload videos to your platform. Implement video encoding and transcoding processes to convert uploaded videos into suitable formats for streaming.</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i="1" dirty="0">
                <a:solidFill>
                  <a:srgbClr val="000000"/>
                </a:solidFill>
                <a:effectLst/>
                <a:latin typeface="Times New Roman" panose="02020603050405020304" pitchFamily="18" charset="0"/>
                <a:ea typeface="Calibri" panose="020F0502020204030204" pitchFamily="34" charset="0"/>
              </a:rPr>
              <a:t>Search and Filtering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Enable users to search for videos based on titles ,description, or other relevant criteria. Implement filters to refine search results and make it easy for users to find specific content.</a:t>
            </a:r>
            <a:endPar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REQUIREMENTS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5" name="Content Placeholder 4">
            <a:extLst>
              <a:ext uri="{FF2B5EF4-FFF2-40B4-BE49-F238E27FC236}">
                <a16:creationId xmlns:a16="http://schemas.microsoft.com/office/drawing/2014/main" id="{50A9BAAF-7ADE-4787-96AF-A5B69817B783}"/>
              </a:ext>
            </a:extLst>
          </p:cNvPr>
          <p:cNvSpPr>
            <a:spLocks noGrp="1"/>
          </p:cNvSpPr>
          <p:nvPr>
            <p:ph sz="half" idx="2"/>
          </p:nvPr>
        </p:nvSpPr>
        <p:spPr/>
        <p:txBody>
          <a:bodyPr/>
          <a:lstStyle/>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Responsive Design -</a:t>
            </a:r>
            <a:r>
              <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Develop a responsive and user-friendly interface that adapts to different screen sizes and devices. Ensure a seamless experience across desktops, tablets, and mobile devices.</a:t>
            </a:r>
          </a:p>
          <a:p>
            <a:endParaRPr lang="en-IN" sz="1800" b="1" i="1" dirty="0">
              <a:solidFill>
                <a:srgbClr val="000000"/>
              </a:solidFill>
              <a:effectLst/>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Scalability and Performance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Design your application architecture to handle increased traffic and concurrent video streams. Employ techniques like caching, load balancing, and database optimization to ensure optimal performance.</a:t>
            </a:r>
            <a:endParaRPr lang="en-IN" sz="1600" dirty="0">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784971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519289" y="1219201"/>
            <a:ext cx="10834511" cy="1223278"/>
          </a:xfrm>
        </p:spPr>
        <p:txBody>
          <a:bodyPr/>
          <a:lstStyle/>
          <a:p>
            <a:r>
              <a:rPr lang="en-US" sz="2600" dirty="0">
                <a:solidFill>
                  <a:schemeClr val="bg1"/>
                </a:solidFill>
              </a:rPr>
              <a:t>FEATURES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519289" y="2013501"/>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98028" y="1609271"/>
            <a:ext cx="4375150" cy="2917574"/>
          </a:xfrm>
        </p:spPr>
        <p:txBody>
          <a:bodyPr/>
          <a:lstStyle/>
          <a:p>
            <a:pPr indent="457200" algn="ctr">
              <a:lnSpc>
                <a:spcPct val="150000"/>
              </a:lnSpc>
              <a:spcAft>
                <a:spcPts val="1000"/>
              </a:spcAft>
            </a:pPr>
            <a:r>
              <a:rPr lang="en-IN" b="0" i="0" dirty="0">
                <a:solidFill>
                  <a:srgbClr val="374151"/>
                </a:solidFill>
                <a:effectLst/>
                <a:latin typeface="Söhne"/>
              </a:rPr>
              <a:t>The features for video streaming using Django include seamless integration with Django's web framework, support for adaptive bitrate streaming, secure content delivery, user authentication and access control, and flexible customization options for a tailored video streaming experience.</a:t>
            </a:r>
            <a:endParaRPr lang="en-IN" sz="1800" dirty="0">
              <a:solidFill>
                <a:srgbClr val="000000"/>
              </a:solidFill>
              <a:effectLst/>
              <a:latin typeface="DejaVu Sans" panose="020B0603030804020204" pitchFamily="34" charset="0"/>
              <a:ea typeface="DejaVu Sans" panose="020B0603030804020204" pitchFamily="34" charset="0"/>
              <a:cs typeface="DejaVu Sans" panose="020B0603030804020204" pitchFamily="34" charset="0"/>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YOUFLIX</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425505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FEATURES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5" name="Content Placeholder 4">
            <a:extLst>
              <a:ext uri="{FF2B5EF4-FFF2-40B4-BE49-F238E27FC236}">
                <a16:creationId xmlns:a16="http://schemas.microsoft.com/office/drawing/2014/main" id="{E626793A-AA23-4937-88CE-6036C03723EB}"/>
              </a:ext>
            </a:extLst>
          </p:cNvPr>
          <p:cNvSpPr>
            <a:spLocks noGrp="1"/>
          </p:cNvSpPr>
          <p:nvPr>
            <p:ph sz="half" idx="2"/>
          </p:nvPr>
        </p:nvSpPr>
        <p:spPr/>
        <p:txBody>
          <a:bodyPr/>
          <a:lstStyle/>
          <a:p>
            <a:r>
              <a:rPr lang="en-IN" sz="1800" b="1" i="1" dirty="0">
                <a:solidFill>
                  <a:srgbClr val="000000"/>
                </a:solidFill>
                <a:effectLst/>
                <a:latin typeface="Times New Roman" panose="02020603050405020304" pitchFamily="18" charset="0"/>
                <a:ea typeface="Calibri" panose="020F0502020204030204" pitchFamily="34" charset="0"/>
              </a:rPr>
              <a:t>User Creation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This feature allows users to create an account on the video streaming website. Users will provide necessary details such as username, email, address and password to register and gain access to the platform's features.</a:t>
            </a:r>
          </a:p>
          <a:p>
            <a:endParaRPr lang="en-IN" sz="1800" b="1" i="1" dirty="0">
              <a:solidFill>
                <a:srgbClr val="000000"/>
              </a:solidFill>
              <a:latin typeface="Times New Roman" panose="02020603050405020304" pitchFamily="18" charset="0"/>
              <a:ea typeface="Calibri" panose="020F0502020204030204" pitchFamily="34" charset="0"/>
            </a:endParaRPr>
          </a:p>
          <a:p>
            <a:r>
              <a:rPr lang="en-IN" sz="1800" b="1" i="1" dirty="0">
                <a:solidFill>
                  <a:srgbClr val="000000"/>
                </a:solidFill>
                <a:effectLst/>
                <a:latin typeface="Times New Roman" panose="02020603050405020304" pitchFamily="18" charset="0"/>
                <a:ea typeface="Calibri" panose="020F0502020204030204" pitchFamily="34" charset="0"/>
              </a:rPr>
              <a:t>Add and Remove from Favourites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Users can add videos to their favourites list. They can also remove videos from their favourites list if they no longer wish to keep them there.</a:t>
            </a:r>
            <a:endParaRPr lang="en-IN" sz="1600" b="1" i="1"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endParaRPr>
          </a:p>
        </p:txBody>
      </p:sp>
    </p:spTree>
    <p:extLst>
      <p:ext uri="{BB962C8B-B14F-4D97-AF65-F5344CB8AC3E}">
        <p14:creationId xmlns:p14="http://schemas.microsoft.com/office/powerpoint/2010/main" val="3942952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FEATURES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YOUFLIX</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5" name="Content Placeholder 4">
            <a:extLst>
              <a:ext uri="{FF2B5EF4-FFF2-40B4-BE49-F238E27FC236}">
                <a16:creationId xmlns:a16="http://schemas.microsoft.com/office/drawing/2014/main" id="{E626793A-AA23-4937-88CE-6036C03723EB}"/>
              </a:ext>
            </a:extLst>
          </p:cNvPr>
          <p:cNvSpPr>
            <a:spLocks noGrp="1"/>
          </p:cNvSpPr>
          <p:nvPr>
            <p:ph sz="half" idx="2"/>
          </p:nvPr>
        </p:nvSpPr>
        <p:spPr/>
        <p:txBody>
          <a:bodyPr/>
          <a:lstStyle/>
          <a:p>
            <a:pPr marL="0" indent="0" algn="l" rtl="0" eaLnBrk="1" latinLnBrk="0" hangingPunct="1">
              <a:lnSpc>
                <a:spcPct val="150000"/>
              </a:lnSpc>
              <a:spcBef>
                <a:spcPts val="1000"/>
              </a:spcBef>
              <a:spcAft>
                <a:spcPts val="0"/>
              </a:spcAft>
            </a:pPr>
            <a:r>
              <a:rPr lang="en-IN" sz="1800" b="1" i="1" kern="1200" dirty="0">
                <a:solidFill>
                  <a:srgbClr val="000000"/>
                </a:solidFill>
                <a:effectLst/>
                <a:latin typeface="Times New Roman" panose="02020603050405020304" pitchFamily="18" charset="0"/>
                <a:ea typeface="Calibri" panose="020F0502020204030204" pitchFamily="34" charset="0"/>
                <a:cs typeface="+mn-cs"/>
              </a:rPr>
              <a:t>Upcoming Updates - </a:t>
            </a:r>
            <a:r>
              <a:rPr lang="en-IN" sz="16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This feature informs users about upcoming updates, new video releases, or any changes happening on the platform. It helps keep users informed and engaged with the latest content and enhancements.</a:t>
            </a:r>
          </a:p>
          <a:p>
            <a:pPr marL="0" indent="0" algn="l" rtl="0" eaLnBrk="1" latinLnBrk="0" hangingPunct="1">
              <a:lnSpc>
                <a:spcPct val="150000"/>
              </a:lnSpc>
              <a:spcBef>
                <a:spcPts val="1000"/>
              </a:spcBef>
              <a:spcAft>
                <a:spcPts val="0"/>
              </a:spcAft>
            </a:pPr>
            <a:endPar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endParaRPr>
          </a:p>
          <a:p>
            <a:r>
              <a:rPr lang="en-IN" sz="1800" b="1" i="1" kern="1200" dirty="0">
                <a:solidFill>
                  <a:srgbClr val="000000"/>
                </a:solidFill>
                <a:effectLst/>
                <a:latin typeface="Times New Roman" panose="02020603050405020304" pitchFamily="18" charset="0"/>
                <a:ea typeface="Calibri" panose="020F0502020204030204" pitchFamily="34" charset="0"/>
                <a:cs typeface="+mn-cs"/>
              </a:rPr>
              <a:t>Search Videos </a:t>
            </a:r>
            <a:r>
              <a:rPr lang="en-IN" sz="1600" b="1" i="1" kern="1200" dirty="0">
                <a:solidFill>
                  <a:srgbClr val="000000"/>
                </a:solidFill>
                <a:effectLst/>
                <a:latin typeface="DejaVu Math TeX Gyre" panose="02000503000000000000" pitchFamily="2" charset="0"/>
                <a:ea typeface="DejaVu Math TeX Gyre" panose="02000503000000000000" pitchFamily="2" charset="0"/>
                <a:cs typeface="DejaVu Math TeX Gyre" panose="02000503000000000000" pitchFamily="2" charset="0"/>
              </a:rPr>
              <a:t>- </a:t>
            </a:r>
            <a:r>
              <a:rPr lang="en-IN" sz="1600" dirty="0">
                <a:effectLst/>
                <a:latin typeface="DejaVu Math TeX Gyre" panose="02000503000000000000" pitchFamily="2" charset="0"/>
                <a:ea typeface="DejaVu Math TeX Gyre" panose="02000503000000000000" pitchFamily="2" charset="0"/>
                <a:cs typeface="DejaVu Math TeX Gyre" panose="02000503000000000000" pitchFamily="2" charset="0"/>
              </a:rPr>
              <a:t>Users can search for specific videos using keywords, titles, genres, or other relevant criteria. This functionality provides a convenient way for users to find the content they are interested in quickly.</a:t>
            </a:r>
          </a:p>
          <a:p>
            <a:pPr marL="0" indent="0" algn="l" rtl="0" eaLnBrk="1" latinLnBrk="0" hangingPunct="1">
              <a:lnSpc>
                <a:spcPct val="150000"/>
              </a:lnSpc>
              <a:spcBef>
                <a:spcPts val="1000"/>
              </a:spcBef>
              <a:spcAft>
                <a:spcPts val="0"/>
              </a:spcAft>
            </a:pPr>
            <a:endParaRPr lang="en-IN" sz="1400" dirty="0">
              <a:effectLst/>
            </a:endParaRPr>
          </a:p>
        </p:txBody>
      </p:sp>
    </p:spTree>
    <p:extLst>
      <p:ext uri="{BB962C8B-B14F-4D97-AF65-F5344CB8AC3E}">
        <p14:creationId xmlns:p14="http://schemas.microsoft.com/office/powerpoint/2010/main" val="3934226893"/>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113</TotalTime>
  <Words>852</Words>
  <Application>Microsoft Office PowerPoint</Application>
  <PresentationFormat>Widescreen</PresentationFormat>
  <Paragraphs>107</Paragraphs>
  <Slides>18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Black</vt:lpstr>
      <vt:lpstr>Avenir Next LT Pro</vt:lpstr>
      <vt:lpstr>Calibri</vt:lpstr>
      <vt:lpstr>DejaVu Math TeX Gyre</vt:lpstr>
      <vt:lpstr>DejaVu Sans</vt:lpstr>
      <vt:lpstr>Söhne</vt:lpstr>
      <vt:lpstr>Times New Roman</vt:lpstr>
      <vt:lpstr>Office Theme</vt:lpstr>
      <vt:lpstr>VIDEO STREAMING</vt:lpstr>
      <vt:lpstr>INTRO</vt:lpstr>
      <vt:lpstr>REQUIREMENTS</vt:lpstr>
      <vt:lpstr>REQUIREMENTS</vt:lpstr>
      <vt:lpstr>REQUIREMENTS</vt:lpstr>
      <vt:lpstr>REQUIREMENTS</vt:lpstr>
      <vt:lpstr>FEATURES</vt:lpstr>
      <vt:lpstr>FEATURES</vt:lpstr>
      <vt:lpstr>FEATURES</vt:lpstr>
      <vt:lpstr>FEATURES</vt:lpstr>
      <vt:lpstr>Class diagram</vt:lpstr>
      <vt:lpstr>SCREENSHOTES</vt:lpstr>
      <vt:lpstr>SCREENSHOTES</vt:lpstr>
      <vt:lpstr>SCREENSHOTES</vt:lpstr>
      <vt:lpstr>CHALLENGES</vt:lpstr>
      <vt:lpstr>FUTURE  ENHANCEMENTS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STREAMING</dc:title>
  <dc:creator>sumesh</dc:creator>
  <cp:lastModifiedBy>sumesh</cp:lastModifiedBy>
  <cp:revision>21</cp:revision>
  <dcterms:created xsi:type="dcterms:W3CDTF">2023-05-26T16:26:00Z</dcterms:created>
  <dcterms:modified xsi:type="dcterms:W3CDTF">2023-06-02T06:41:45Z</dcterms:modified>
</cp:coreProperties>
</file>